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320" r:id="rId3"/>
    <p:sldId id="321" r:id="rId4"/>
    <p:sldId id="347" r:id="rId5"/>
    <p:sldId id="348" r:id="rId6"/>
    <p:sldId id="349" r:id="rId7"/>
    <p:sldId id="325" r:id="rId8"/>
    <p:sldId id="346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50" r:id="rId27"/>
    <p:sldId id="316" r:id="rId28"/>
    <p:sldId id="317" r:id="rId29"/>
    <p:sldId id="351" r:id="rId30"/>
    <p:sldId id="318" r:id="rId31"/>
    <p:sldId id="319" r:id="rId32"/>
    <p:sldId id="259" r:id="rId33"/>
    <p:sldId id="260" r:id="rId34"/>
    <p:sldId id="297" r:id="rId35"/>
    <p:sldId id="298" r:id="rId36"/>
    <p:sldId id="296" r:id="rId37"/>
  </p:sldIdLst>
  <p:sldSz cx="9144000" cy="6858000" type="screen4x3"/>
  <p:notesSz cx="7053263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3" autoAdjust="0"/>
    <p:restoredTop sz="83364" autoAdjust="0"/>
  </p:normalViewPr>
  <p:slideViewPr>
    <p:cSldViewPr>
      <p:cViewPr>
        <p:scale>
          <a:sx n="50" d="100"/>
          <a:sy n="50" d="100"/>
        </p:scale>
        <p:origin x="-217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942C-6E94-4C2E-84CB-7D842132EA98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700"/>
            <a:ext cx="3055938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738" y="8902700"/>
            <a:ext cx="3055937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1CC2C-3299-4DCE-BC30-769B74311B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3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8630"/>
          </a:xfrm>
          <a:prstGeom prst="rect">
            <a:avLst/>
          </a:prstGeom>
        </p:spPr>
        <p:txBody>
          <a:bodyPr vert="horz" lIns="93854" tIns="46927" rIns="93854" bIns="469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8630"/>
          </a:xfrm>
          <a:prstGeom prst="rect">
            <a:avLst/>
          </a:prstGeom>
        </p:spPr>
        <p:txBody>
          <a:bodyPr vert="horz" lIns="93854" tIns="46927" rIns="93854" bIns="46927" rtlCol="0"/>
          <a:lstStyle>
            <a:lvl1pPr algn="r">
              <a:defRPr sz="1200"/>
            </a:lvl1pPr>
          </a:lstStyle>
          <a:p>
            <a:fld id="{B9E43F4A-42BE-4993-B421-8D81BC545D5A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703263"/>
            <a:ext cx="46863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854" tIns="46927" rIns="93854" bIns="469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51985"/>
            <a:ext cx="5642610" cy="4217670"/>
          </a:xfrm>
          <a:prstGeom prst="rect">
            <a:avLst/>
          </a:prstGeom>
        </p:spPr>
        <p:txBody>
          <a:bodyPr vert="horz" lIns="93854" tIns="46927" rIns="93854" bIns="4692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56414" cy="468630"/>
          </a:xfrm>
          <a:prstGeom prst="rect">
            <a:avLst/>
          </a:prstGeom>
        </p:spPr>
        <p:txBody>
          <a:bodyPr vert="horz" lIns="93854" tIns="46927" rIns="93854" bIns="469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902343"/>
            <a:ext cx="3056414" cy="468630"/>
          </a:xfrm>
          <a:prstGeom prst="rect">
            <a:avLst/>
          </a:prstGeom>
        </p:spPr>
        <p:txBody>
          <a:bodyPr vert="horz" lIns="93854" tIns="46927" rIns="93854" bIns="46927" rtlCol="0" anchor="b"/>
          <a:lstStyle>
            <a:lvl1pPr algn="r">
              <a:defRPr sz="1200"/>
            </a:lvl1pPr>
          </a:lstStyle>
          <a:p>
            <a:fld id="{D5A1E1F8-E0D2-48AA-BC79-82C3A6C2EF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8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381BCD17-6C9A-4776-9546-D1C9387414F8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1</a:t>
            </a:fld>
            <a:endParaRPr lang="en-IN" smtClean="0">
              <a:latin typeface="Times New Roman" pitchFamily="18" charset="0"/>
            </a:endParaRPr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833438"/>
            <a:ext cx="5478462" cy="41084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166" y="5205373"/>
            <a:ext cx="6220586" cy="4932005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041DC26-6E50-4644-A43E-823DD6B47A0B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31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Ex: Passive system : movies</a:t>
            </a:r>
          </a:p>
          <a:p>
            <a:r>
              <a:rPr lang="en-US" dirty="0" smtClean="0"/>
              <a:t>Active system :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1E1F8-E0D2-48AA-BC79-82C3A6C2EF5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D0A64E57-3D1E-494C-9434-C16AE03FE69D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2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609715FB-2698-43A3-BB3F-ABBD20DBDE51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4</a:t>
            </a:fld>
            <a:endParaRPr lang="en-IN" smtClean="0">
              <a:latin typeface="Times New Roman" pitchFamily="18" charset="0"/>
            </a:endParaRPr>
          </a:p>
        </p:txBody>
      </p:sp>
      <p:sp>
        <p:nvSpPr>
          <p:cNvPr id="624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833438"/>
            <a:ext cx="5478462" cy="41084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166" y="5205373"/>
            <a:ext cx="6220586" cy="4932005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 dirty="0" smtClean="0"/>
              <a:t>Applications of Computer Graphics</a:t>
            </a:r>
          </a:p>
          <a:p>
            <a:pPr>
              <a:defRPr/>
            </a:pPr>
            <a:r>
              <a:rPr lang="en-US" dirty="0" smtClean="0"/>
              <a:t>1. User interfaces: It is now a well established fact that graphical interfaces provide an</a:t>
            </a:r>
          </a:p>
          <a:p>
            <a:pPr>
              <a:defRPr/>
            </a:pPr>
            <a:r>
              <a:rPr lang="en-US" dirty="0" smtClean="0"/>
              <a:t>attractive and easy interaction between users and computers. The built-in graphics</a:t>
            </a:r>
          </a:p>
          <a:p>
            <a:pPr>
              <a:defRPr/>
            </a:pPr>
            <a:r>
              <a:rPr lang="en-US" dirty="0" smtClean="0"/>
              <a:t>provided with user interfaces use visual control items such as buttons, menus, icons,</a:t>
            </a:r>
          </a:p>
          <a:p>
            <a:pPr>
              <a:defRPr/>
            </a:pPr>
            <a:r>
              <a:rPr lang="en-US" dirty="0" smtClean="0"/>
              <a:t>scroll bar etc, which allows user to interact with computer only by mouse-click.</a:t>
            </a:r>
          </a:p>
          <a:p>
            <a:pPr>
              <a:defRPr/>
            </a:pPr>
            <a:r>
              <a:rPr lang="en-US" dirty="0" smtClean="0"/>
              <a:t>Typing is necessary only to input text to be stored and manipulated.</a:t>
            </a:r>
          </a:p>
          <a:p>
            <a:pPr>
              <a:defRPr/>
            </a:pPr>
            <a:r>
              <a:rPr lang="en-US" dirty="0" smtClean="0"/>
              <a:t>2. Plotting of graphics and chart: In industry, business, government, and educational</a:t>
            </a:r>
          </a:p>
          <a:p>
            <a:pPr>
              <a:defRPr/>
            </a:pPr>
            <a:r>
              <a:rPr lang="en-US" dirty="0" smtClean="0"/>
              <a:t>organizations, computer graphics is most commonly used to create 2D and 3D</a:t>
            </a:r>
          </a:p>
          <a:p>
            <a:pPr>
              <a:defRPr/>
            </a:pPr>
            <a:r>
              <a:rPr lang="en-US" dirty="0" smtClean="0"/>
              <a:t>graphs of mathematical, physical and economic functions in form of histograms, bars</a:t>
            </a:r>
          </a:p>
          <a:p>
            <a:pPr>
              <a:defRPr/>
            </a:pPr>
            <a:r>
              <a:rPr lang="en-US" dirty="0" smtClean="0"/>
              <a:t>and pie-charts. These graphs and charts are very useful for decision making.</a:t>
            </a:r>
          </a:p>
          <a:p>
            <a:pPr>
              <a:defRPr/>
            </a:pPr>
            <a:r>
              <a:rPr lang="en-US" dirty="0" smtClean="0"/>
              <a:t>3. Computer-aided drafting and design: the computer –aided drafting uses graphics to</a:t>
            </a:r>
          </a:p>
          <a:p>
            <a:pPr>
              <a:defRPr/>
            </a:pPr>
            <a:r>
              <a:rPr lang="en-US" dirty="0" smtClean="0"/>
              <a:t>design components and systems electrical, mechanical, electromechanical and electronic </a:t>
            </a:r>
          </a:p>
          <a:p>
            <a:pPr>
              <a:defRPr/>
            </a:pPr>
            <a:r>
              <a:rPr lang="en-US" dirty="0" smtClean="0"/>
              <a:t>devices such as automobile bodies, structures of building, airplane, ships,</a:t>
            </a:r>
          </a:p>
          <a:p>
            <a:pPr>
              <a:defRPr/>
            </a:pPr>
            <a:r>
              <a:rPr lang="en-US" dirty="0" smtClean="0"/>
              <a:t>very large scale integrated chips, optical systems and computer networks.</a:t>
            </a:r>
          </a:p>
          <a:p>
            <a:pPr>
              <a:defRPr/>
            </a:pPr>
            <a:r>
              <a:rPr lang="en-US" dirty="0" smtClean="0"/>
              <a:t>4. Simulation and Animation: use of graphics in simulation makes mathematic models</a:t>
            </a:r>
          </a:p>
          <a:p>
            <a:pPr>
              <a:defRPr/>
            </a:pPr>
            <a:r>
              <a:rPr lang="en-US" dirty="0" smtClean="0"/>
              <a:t>and mechanical systems more realistic and easy to study. The interactive graphics</a:t>
            </a:r>
          </a:p>
          <a:p>
            <a:pPr>
              <a:defRPr/>
            </a:pPr>
            <a:r>
              <a:rPr lang="en-US" dirty="0" smtClean="0"/>
              <a:t>supported by animation software proved their use in production of animated movies</a:t>
            </a:r>
          </a:p>
          <a:p>
            <a:pPr>
              <a:defRPr/>
            </a:pPr>
            <a:r>
              <a:rPr lang="en-US" dirty="0" smtClean="0"/>
              <a:t>and cartoons films.</a:t>
            </a:r>
          </a:p>
          <a:p>
            <a:pPr>
              <a:defRPr/>
            </a:pPr>
            <a:r>
              <a:rPr lang="en-US" dirty="0" smtClean="0"/>
              <a:t>5. Art and Commerce: There is a lot of development in the tools provided by computer</a:t>
            </a:r>
          </a:p>
          <a:p>
            <a:pPr>
              <a:defRPr/>
            </a:pPr>
            <a:r>
              <a:rPr lang="en-US" dirty="0" smtClean="0"/>
              <a:t>graphics. This allows user to create artistic pictures which express message and</a:t>
            </a:r>
          </a:p>
          <a:p>
            <a:pPr>
              <a:defRPr/>
            </a:pPr>
            <a:r>
              <a:rPr lang="en-US" dirty="0" smtClean="0"/>
              <a:t>attract attentions. Such pictures are very useful in advertising.</a:t>
            </a:r>
          </a:p>
          <a:p>
            <a:pPr>
              <a:defRPr/>
            </a:pPr>
            <a:r>
              <a:rPr lang="en-US" dirty="0" smtClean="0"/>
              <a:t>6. Process Control: By the use of computer now it is possible to control various</a:t>
            </a:r>
          </a:p>
          <a:p>
            <a:pPr>
              <a:defRPr/>
            </a:pPr>
            <a:r>
              <a:rPr lang="en-US" dirty="0" smtClean="0"/>
              <a:t>processes in the industry from a remote control room. In such cases, process</a:t>
            </a:r>
          </a:p>
          <a:p>
            <a:pPr>
              <a:defRPr/>
            </a:pPr>
            <a:r>
              <a:rPr lang="en-US" dirty="0" smtClean="0"/>
              <a:t>systems and processing parameters are shown on the computer with graphic</a:t>
            </a:r>
          </a:p>
          <a:p>
            <a:pPr>
              <a:defRPr/>
            </a:pPr>
            <a:r>
              <a:rPr lang="en-US" dirty="0" smtClean="0"/>
              <a:t>symbols and identifications. This makes it easy for operator to monitor and control</a:t>
            </a:r>
          </a:p>
          <a:p>
            <a:pPr>
              <a:defRPr/>
            </a:pPr>
            <a:r>
              <a:rPr lang="en-US" dirty="0" smtClean="0"/>
              <a:t>various processing parameters at a time.</a:t>
            </a:r>
          </a:p>
          <a:p>
            <a:pPr>
              <a:defRPr/>
            </a:pPr>
            <a:r>
              <a:rPr lang="en-US" dirty="0" smtClean="0"/>
              <a:t>7. Cartography: Computer graphics is also used to represent geographic maps, weather</a:t>
            </a:r>
          </a:p>
          <a:p>
            <a:pPr>
              <a:defRPr/>
            </a:pPr>
            <a:r>
              <a:rPr lang="en-US" dirty="0" smtClean="0"/>
              <a:t>maps, oceanographic charts, counter maps, population density maps and so on.</a:t>
            </a:r>
          </a:p>
          <a:p>
            <a:pPr>
              <a:defRPr/>
            </a:pPr>
            <a:r>
              <a:rPr lang="en-US" dirty="0" smtClean="0"/>
              <a:t>8. Education and training: computer graphics can be used to generate models of</a:t>
            </a:r>
          </a:p>
          <a:p>
            <a:pPr>
              <a:defRPr/>
            </a:pPr>
            <a:r>
              <a:rPr lang="en-US" dirty="0" smtClean="0"/>
              <a:t>physical aids. Models of physical systems, physiological systems, population trends,</a:t>
            </a:r>
          </a:p>
          <a:p>
            <a:pPr>
              <a:defRPr/>
            </a:pPr>
            <a:r>
              <a:rPr lang="en-US" dirty="0" smtClean="0"/>
              <a:t>or equipment, such as color –coded diagram can help trainees to understand the</a:t>
            </a:r>
          </a:p>
          <a:p>
            <a:pPr>
              <a:defRPr/>
            </a:pPr>
            <a:r>
              <a:rPr lang="en-US" dirty="0" smtClean="0"/>
              <a:t>operation of the system.</a:t>
            </a:r>
          </a:p>
          <a:p>
            <a:pPr>
              <a:defRPr/>
            </a:pPr>
            <a:r>
              <a:rPr lang="en-US" dirty="0" smtClean="0"/>
              <a:t>9. Image processing: in computer graphics, a computer is used to create pictures.</a:t>
            </a:r>
          </a:p>
          <a:p>
            <a:pPr>
              <a:defRPr/>
            </a:pPr>
            <a:r>
              <a:rPr lang="en-US" dirty="0" smtClean="0"/>
              <a:t>Image processing, on the other hands, applies techniques to modify or interpret</a:t>
            </a:r>
          </a:p>
          <a:p>
            <a:pPr>
              <a:defRPr/>
            </a:pPr>
            <a:r>
              <a:rPr lang="en-US" dirty="0" smtClean="0"/>
              <a:t>existing picture such as photographs and scanned image. Image processing and</a:t>
            </a:r>
          </a:p>
          <a:p>
            <a:pPr>
              <a:defRPr/>
            </a:pPr>
            <a:r>
              <a:rPr lang="en-US" dirty="0" smtClean="0"/>
              <a:t>computer graphics are typically combined in many applications such as to model and</a:t>
            </a:r>
          </a:p>
          <a:p>
            <a:pPr>
              <a:defRPr/>
            </a:pPr>
            <a:r>
              <a:rPr lang="en-US" dirty="0" smtClean="0"/>
              <a:t>study physical functions, to design artificial limbs, and to plan and practice surgery.</a:t>
            </a:r>
          </a:p>
          <a:p>
            <a:pPr>
              <a:defRPr/>
            </a:pPr>
            <a:r>
              <a:rPr lang="en-US" dirty="0" smtClean="0"/>
              <a:t>Image processing techniques are most commonly used for picture enhancements to</a:t>
            </a:r>
          </a:p>
          <a:p>
            <a:pPr>
              <a:defRPr/>
            </a:pPr>
            <a:r>
              <a:rPr lang="en-US" dirty="0" smtClean="0"/>
              <a:t>analyze satellite photos, X-ray photography and so on.</a:t>
            </a: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7BBD8ED7-17AA-4A20-9489-54840DAA1A06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7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1E1F8-E0D2-48AA-BC79-82C3A6C2EF5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</a:rPr>
              <a:t>Nebula : cloud of gas and dust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397C5BF-197F-43B2-8B10-7A9FDD361280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14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6D33291A-A0FB-485A-AF97-266807C5C7B1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18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Association for Computing</a:t>
            </a:r>
            <a:r>
              <a:rPr lang="en-US" baseline="0" dirty="0" smtClean="0">
                <a:latin typeface="Comic Sans MS" pitchFamily="66" charset="0"/>
              </a:rPr>
              <a:t> Machinery</a:t>
            </a:r>
          </a:p>
          <a:p>
            <a:r>
              <a:rPr lang="en-US" baseline="0" dirty="0" smtClean="0">
                <a:latin typeface="Comic Sans MS" pitchFamily="66" charset="0"/>
              </a:rPr>
              <a:t>GKS : Graphical Kernel System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SPHIGS – Simple PHIGS</a:t>
            </a:r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DB2B3D6A-594D-4A52-ACDD-F17152072158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27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18" charset="0"/>
              </a:rPr>
              <a:t>HP-UX </a:t>
            </a:r>
            <a:r>
              <a:rPr lang="en-US" dirty="0" smtClean="0">
                <a:latin typeface="Times New Roman" pitchFamily="18" charset="0"/>
                <a:sym typeface="Wingdings" pitchFamily="2" charset="2"/>
              </a:rPr>
              <a:t> HP </a:t>
            </a:r>
            <a:r>
              <a:rPr lang="en-US" dirty="0" err="1" smtClean="0">
                <a:latin typeface="Times New Roman" pitchFamily="18" charset="0"/>
                <a:sym typeface="Wingdings" pitchFamily="2" charset="2"/>
              </a:rPr>
              <a:t>unix</a:t>
            </a:r>
            <a:endParaRPr lang="en-US" dirty="0" smtClean="0">
              <a:latin typeface="Times New Roman" pitchFamily="18" charset="0"/>
              <a:sym typeface="Wingdings" pitchFamily="2" charset="2"/>
            </a:endParaRPr>
          </a:p>
          <a:p>
            <a:r>
              <a:rPr lang="en-US" dirty="0" smtClean="0">
                <a:latin typeface="Times New Roman" pitchFamily="18" charset="0"/>
                <a:sym typeface="Wingdings" pitchFamily="2" charset="2"/>
              </a:rPr>
              <a:t>SGI: Silicon graphics Inc</a:t>
            </a:r>
          </a:p>
          <a:p>
            <a:r>
              <a:rPr lang="en-US" dirty="0" smtClean="0">
                <a:latin typeface="Times New Roman" pitchFamily="18" charset="0"/>
                <a:sym typeface="Wingdings" pitchFamily="2" charset="2"/>
              </a:rPr>
              <a:t>DEC – OSF -&gt;Digital equipment Corporation - Open S/W Foundation</a:t>
            </a:r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A9BD7F02-AD87-407D-BC5B-588AE44F46B7}" type="slidenum">
              <a:rPr lang="en-IN" smtClean="0"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30</a:t>
            </a:fld>
            <a:endParaRPr lang="en-IN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BEB6F-EB1E-4F6F-ADDC-4C4B7C959D73}" type="datetimeFigureOut">
              <a:rPr lang="en-US" smtClean="0"/>
              <a:pPr/>
              <a:t>11/12/2013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0ADA-B397-4CB9-B738-11C219D3AD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685800" y="2130425"/>
            <a:ext cx="7772400" cy="1468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sz="5400" b="1">
                <a:solidFill>
                  <a:srgbClr val="C00000"/>
                </a:solidFill>
                <a:latin typeface="Comic Sans MS" pitchFamily="66" charset="0"/>
              </a:rPr>
              <a:t>Computer Graphics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IN" sz="3200" b="1">
                <a:solidFill>
                  <a:srgbClr val="3333FF"/>
                </a:solidFill>
                <a:latin typeface="Comic Sans MS" pitchFamily="66" charset="0"/>
              </a:rPr>
              <a:t>CS C 471 and IS C 471</a:t>
            </a: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191000"/>
            <a:ext cx="8837613" cy="2514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sz="4000" b="1">
                <a:solidFill>
                  <a:srgbClr val="800000"/>
                </a:solidFill>
                <a:latin typeface="Comic Sans MS" pitchFamily="66" charset="0"/>
              </a:rPr>
              <a:t>Dr. Lucy J. Gudino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sz="2400" b="1">
                <a:solidFill>
                  <a:srgbClr val="000000"/>
                </a:solidFill>
                <a:latin typeface="Comic Sans MS" pitchFamily="66" charset="0"/>
              </a:rPr>
              <a:t>Computer Science &amp; Information Systems Group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IN" sz="2400" b="1">
                <a:solidFill>
                  <a:srgbClr val="000000"/>
                </a:solidFill>
                <a:latin typeface="Comic Sans MS" pitchFamily="66" charset="0"/>
              </a:rPr>
              <a:t>Birla Institute of Technology &amp; Science, Pilani, Goa Campus</a:t>
            </a: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04800"/>
            <a:ext cx="1600200" cy="1447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6553200" y="6356350"/>
            <a:ext cx="2133600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  <a:tabLst>
                <a:tab pos="723900" algn="l"/>
                <a:tab pos="1447800" algn="l"/>
              </a:tabLst>
            </a:pPr>
            <a:fld id="{34D9F492-05DF-4743-9F0E-4D1CA50DBE87}" type="slidenum">
              <a:rPr lang="en-IN">
                <a:solidFill>
                  <a:srgbClr val="000000"/>
                </a:solidFill>
              </a:rPr>
              <a:pPr algn="r">
                <a:lnSpc>
                  <a:spcPct val="100000"/>
                </a:lnSpc>
                <a:tabLst>
                  <a:tab pos="723900" algn="l"/>
                  <a:tab pos="1447800" algn="l"/>
                </a:tabLst>
              </a:pPr>
              <a:t>1</a:t>
            </a:fld>
            <a:endParaRPr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accent6"/>
                </a:solidFill>
                <a:latin typeface="Comic Sans MS" pitchFamily="66" charset="0"/>
              </a:rPr>
              <a:t>Contd</a:t>
            </a:r>
            <a:r>
              <a:rPr lang="en-US" dirty="0" smtClean="0">
                <a:solidFill>
                  <a:schemeClr val="accent6"/>
                </a:solidFill>
                <a:latin typeface="Comic Sans MS" pitchFamily="66" charset="0"/>
              </a:rPr>
              <a:t>…</a:t>
            </a:r>
            <a:endParaRPr lang="en-US" dirty="0">
              <a:solidFill>
                <a:schemeClr val="accent6"/>
              </a:solidFill>
              <a:latin typeface="Comic Sans MS" pitchFamily="66" charset="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10138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smtClean="0">
                <a:latin typeface="Comic Sans MS" pitchFamily="66" charset="0"/>
              </a:rPr>
              <a:t> </a:t>
            </a: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Plotting in business, science and technology</a:t>
            </a:r>
          </a:p>
          <a:p>
            <a:pPr lvl="1">
              <a:buFont typeface="Wingdings" pitchFamily="2" charset="2"/>
              <a:buChar char="Ø"/>
            </a:pPr>
            <a:r>
              <a:rPr lang="en-US" smtClean="0">
                <a:latin typeface="Comic Sans MS" pitchFamily="66" charset="0"/>
              </a:rPr>
              <a:t>2D and 3D graphs of mathematical, physical and economic functions</a:t>
            </a:r>
          </a:p>
          <a:p>
            <a:pPr lvl="1">
              <a:buFont typeface="Wingdings" pitchFamily="2" charset="2"/>
              <a:buChar char="Ø"/>
            </a:pPr>
            <a:r>
              <a:rPr lang="en-US" smtClean="0">
                <a:latin typeface="Comic Sans MS" pitchFamily="66" charset="0"/>
              </a:rPr>
              <a:t>Pie chart</a:t>
            </a:r>
          </a:p>
          <a:p>
            <a:endParaRPr 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581400"/>
            <a:ext cx="32004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581400"/>
            <a:ext cx="3048000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accent6"/>
                </a:solidFill>
                <a:latin typeface="Comic Sans MS" pitchFamily="66" charset="0"/>
              </a:rPr>
              <a:t>Contd</a:t>
            </a:r>
            <a:r>
              <a:rPr lang="en-US" dirty="0" smtClean="0">
                <a:solidFill>
                  <a:schemeClr val="accent6"/>
                </a:solidFill>
                <a:latin typeface="Comic Sans MS" pitchFamily="66" charset="0"/>
              </a:rPr>
              <a:t>…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b="1" smtClean="0">
                <a:solidFill>
                  <a:srgbClr val="C00000"/>
                </a:solidFill>
              </a:rPr>
              <a:t>Histogram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00400"/>
            <a:ext cx="45910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3450" y="3733800"/>
            <a:ext cx="440055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accent6"/>
                </a:solidFill>
                <a:latin typeface="Comic Sans MS" pitchFamily="66" charset="0"/>
              </a:rPr>
              <a:t>Contd</a:t>
            </a:r>
            <a:r>
              <a:rPr lang="en-US" dirty="0" smtClean="0">
                <a:solidFill>
                  <a:schemeClr val="accent6"/>
                </a:solidFill>
                <a:latin typeface="Comic Sans MS" pitchFamily="66" charset="0"/>
              </a:rPr>
              <a:t>…</a:t>
            </a: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8013" cy="4524375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Bar Chart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409950"/>
            <a:ext cx="42672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57600"/>
            <a:ext cx="481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685213" cy="6129338"/>
          </a:xfrm>
        </p:spPr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en-US" b="1" smtClean="0">
                <a:solidFill>
                  <a:srgbClr val="C00000"/>
                </a:solidFill>
              </a:rPr>
              <a:t>Task scheduling charts</a:t>
            </a:r>
          </a:p>
          <a:p>
            <a:pPr lvl="1">
              <a:buFont typeface="Wingdings" pitchFamily="2" charset="2"/>
              <a:buChar char="Ø"/>
            </a:pPr>
            <a:endParaRPr lang="en-US" smtClean="0"/>
          </a:p>
          <a:p>
            <a:pPr lvl="1">
              <a:buFont typeface="Wingdings" pitchFamily="2" charset="2"/>
              <a:buChar char="Ø"/>
            </a:pPr>
            <a:endParaRPr lang="en-US" smtClean="0"/>
          </a:p>
          <a:p>
            <a:pPr lvl="1">
              <a:buFont typeface="Wingdings" pitchFamily="2" charset="2"/>
              <a:buChar char="Ø"/>
            </a:pPr>
            <a:endParaRPr lang="en-US" smtClean="0"/>
          </a:p>
          <a:p>
            <a:pPr lvl="1">
              <a:buFont typeface="Wingdings" pitchFamily="2" charset="2"/>
              <a:buChar char="Ø"/>
            </a:pPr>
            <a:endParaRPr lang="en-US" smtClean="0"/>
          </a:p>
          <a:p>
            <a:pPr lvl="1">
              <a:buFont typeface="Wingdings" pitchFamily="2" charset="2"/>
              <a:buChar char="Ø"/>
            </a:pPr>
            <a:r>
              <a:rPr lang="en-US" b="1" smtClean="0">
                <a:solidFill>
                  <a:srgbClr val="C00000"/>
                </a:solidFill>
              </a:rPr>
              <a:t>Inventory charts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09600"/>
            <a:ext cx="54102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136900"/>
            <a:ext cx="48768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Display of scientific and medical data</a:t>
            </a:r>
          </a:p>
        </p:txBody>
      </p:sp>
      <p:pic>
        <p:nvPicPr>
          <p:cNvPr id="37891" name="Picture 4" descr="Viz0001l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819400"/>
            <a:ext cx="325755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486400" y="5486400"/>
            <a:ext cx="1562100" cy="366713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Medical Image</a:t>
            </a:r>
          </a:p>
        </p:txBody>
      </p:sp>
      <p:pic>
        <p:nvPicPr>
          <p:cNvPr id="37893" name="Picture 6" descr="nebu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8194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2432050" y="5486400"/>
            <a:ext cx="844550" cy="366713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Nebula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524375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Computer-aided drafting (CAD) and Computer Aided Manufacturing (CAM)  design – VLSI, Construction, circuits design</a:t>
            </a:r>
          </a:p>
          <a:p>
            <a:pPr>
              <a:buFont typeface="Times New Roman" pitchFamily="18" charset="0"/>
              <a:buNone/>
            </a:pPr>
            <a:endParaRPr 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28098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 descr="cad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43413"/>
            <a:ext cx="3352800" cy="24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295400" y="6491288"/>
            <a:ext cx="1638300" cy="366712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AutoCAD 2002</a:t>
            </a:r>
          </a:p>
        </p:txBody>
      </p:sp>
      <p:pic>
        <p:nvPicPr>
          <p:cNvPr id="38918" name="Picture 7" descr="Arch0002l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445000"/>
            <a:ext cx="35052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6" descr="H:\hier\pictures\dissertation\torp.wholething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8F97C7"/>
              </a:clrFrom>
              <a:clrTo>
                <a:srgbClr val="8F97C7">
                  <a:alpha val="0"/>
                </a:srgbClr>
              </a:clrTo>
            </a:clrChange>
          </a:blip>
          <a:srcRect l="4950" t="14906" r="2174" b="6656"/>
          <a:stretch>
            <a:fillRect/>
          </a:stretch>
        </p:blipFill>
        <p:spPr bwMode="auto">
          <a:xfrm>
            <a:off x="4419600" y="1524000"/>
            <a:ext cx="5122863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7569200" y="4495800"/>
            <a:ext cx="1574800" cy="366713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Interior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686800" cy="45243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Comic Sans MS" pitchFamily="66" charset="0"/>
              </a:rPr>
              <a:t>Office automation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Microsoft office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Excel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Power point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C00000"/>
                </a:solidFill>
                <a:latin typeface="Comic Sans MS" pitchFamily="66" charset="0"/>
              </a:rPr>
              <a:t>Electronic Publishing or desktop publishing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Designing documents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685213" cy="6129338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Computer Games: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2088" y="1081088"/>
            <a:ext cx="62198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5943600"/>
          </a:xfrm>
        </p:spPr>
        <p:txBody>
          <a:bodyPr/>
          <a:lstStyle/>
          <a:p>
            <a:pPr algn="ctr">
              <a:buFont typeface="Times New Roman" pitchFamily="18" charset="0"/>
              <a:buNone/>
            </a:pPr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Web/business/commercial publishing and advertisements</a:t>
            </a:r>
            <a:endParaRPr lang="en-US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05000"/>
            <a:ext cx="29051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Content Placeholder 2"/>
          <p:cNvSpPr>
            <a:spLocks noGrp="1"/>
          </p:cNvSpPr>
          <p:nvPr>
            <p:ph idx="1"/>
          </p:nvPr>
        </p:nvSpPr>
        <p:spPr>
          <a:xfrm>
            <a:off x="304800" y="0"/>
            <a:ext cx="8304213" cy="838200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sz="4000" b="1" smtClean="0">
                <a:solidFill>
                  <a:srgbClr val="C00000"/>
                </a:solidFill>
                <a:latin typeface="Comic Sans MS" pitchFamily="66" charset="0"/>
              </a:rPr>
              <a:t>Education and Training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71600" y="838200"/>
          <a:ext cx="56388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3" imgW="3450343" imgH="3029462" progId="">
                  <p:embed/>
                </p:oleObj>
              </mc:Choice>
              <mc:Fallback>
                <p:oleObj name="Image" r:id="rId3" imgW="3450343" imgH="302946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838200"/>
                        <a:ext cx="56388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0" y="5927725"/>
            <a:ext cx="7686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Designing Effective Step-By-Step Assembly Instructions </a:t>
            </a:r>
            <a:r>
              <a:rPr lang="en-US" sz="1200" i="1"/>
              <a:t>(Maneesh Agrawala et. 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8013" cy="1143000"/>
          </a:xfrm>
        </p:spPr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Types of computer graphics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1387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mic Sans MS" pitchFamily="66" charset="0"/>
              </a:rPr>
              <a:t>Simple or passive computer graphics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Control – No control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Communication – one way communication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Interaction – No Interaction between user and H/W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Motion and </a:t>
            </a:r>
            <a:r>
              <a:rPr lang="en-US" dirty="0" err="1" smtClean="0">
                <a:latin typeface="Comic Sans MS" pitchFamily="66" charset="0"/>
              </a:rPr>
              <a:t>updation</a:t>
            </a:r>
            <a:r>
              <a:rPr lang="en-US" dirty="0" smtClean="0">
                <a:latin typeface="Comic Sans MS" pitchFamily="66" charset="0"/>
              </a:rPr>
              <a:t> – not supported</a:t>
            </a:r>
          </a:p>
          <a:p>
            <a:r>
              <a:rPr lang="en-US" dirty="0" smtClean="0">
                <a:latin typeface="Comic Sans MS" pitchFamily="66" charset="0"/>
              </a:rPr>
              <a:t>Interactive or Active computer graphics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Communicating with the graphics packages during creation and manipulation of images and pictures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Control – Dynamic nature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Communication – two way communication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Motion and </a:t>
            </a:r>
            <a:r>
              <a:rPr lang="en-US" dirty="0" err="1" smtClean="0">
                <a:latin typeface="Comic Sans MS" pitchFamily="66" charset="0"/>
              </a:rPr>
              <a:t>updation</a:t>
            </a:r>
            <a:r>
              <a:rPr lang="en-US" dirty="0" smtClean="0">
                <a:latin typeface="Comic Sans MS" pitchFamily="66" charset="0"/>
              </a:rPr>
              <a:t> – 2-D, 3-D transformations</a:t>
            </a:r>
          </a:p>
          <a:p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/>
          <a:lstStyle/>
          <a:p>
            <a:r>
              <a:rPr lang="en-US" sz="3600" b="1" smtClean="0">
                <a:solidFill>
                  <a:srgbClr val="C00000"/>
                </a:solidFill>
                <a:latin typeface="Comic Sans MS" pitchFamily="66" charset="0"/>
              </a:rPr>
              <a:t>Scientific Visualization</a:t>
            </a:r>
            <a:endParaRPr lang="en-US" sz="360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1042988"/>
            <a:ext cx="8191500" cy="53863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mtClean="0">
                <a:solidFill>
                  <a:srgbClr val="C00000"/>
                </a:solidFill>
              </a:rPr>
              <a:t>Cartography: Map making</a:t>
            </a:r>
            <a:endParaRPr lang="en-US" sz="3600" b="1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7630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Accurate and schematic representations of geographical and other natural phenomena from measured data</a:t>
            </a:r>
          </a:p>
          <a:p>
            <a:pPr>
              <a:buFont typeface="Times New Roman" pitchFamily="18" charset="0"/>
              <a:buNone/>
            </a:pPr>
            <a:endParaRPr lang="en-US" dirty="0" smtClean="0"/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24200"/>
            <a:ext cx="25400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Box 5"/>
          <p:cNvSpPr txBox="1">
            <a:spLocks noChangeArrowheads="1"/>
          </p:cNvSpPr>
          <p:nvPr/>
        </p:nvSpPr>
        <p:spPr bwMode="auto">
          <a:xfrm>
            <a:off x="0" y="5715000"/>
            <a:ext cx="20574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Geographic map</a:t>
            </a:r>
          </a:p>
        </p:txBody>
      </p:sp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211513"/>
            <a:ext cx="243840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2819400" y="5715000"/>
            <a:ext cx="20574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Relief map</a:t>
            </a:r>
          </a:p>
        </p:txBody>
      </p:sp>
      <p:pic>
        <p:nvPicPr>
          <p:cNvPr id="4404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895600"/>
            <a:ext cx="3200400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1" name="TextBox 9"/>
          <p:cNvSpPr txBox="1">
            <a:spLocks noChangeArrowheads="1"/>
          </p:cNvSpPr>
          <p:nvPr/>
        </p:nvSpPr>
        <p:spPr bwMode="auto">
          <a:xfrm>
            <a:off x="5486400" y="6248400"/>
            <a:ext cx="2667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Whether Map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686050"/>
            <a:ext cx="62293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/>
          <a:lstStyle/>
          <a:p>
            <a:r>
              <a:rPr lang="en-US" sz="3600" b="1" smtClean="0">
                <a:solidFill>
                  <a:srgbClr val="C00000"/>
                </a:solidFill>
                <a:latin typeface="Comic Sans MS" pitchFamily="66" charset="0"/>
              </a:rPr>
              <a:t>Simulation studies</a:t>
            </a:r>
            <a:endParaRPr lang="en-US" sz="360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304800" y="838200"/>
            <a:ext cx="88392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latin typeface="Comic Sans MS" pitchFamily="66" charset="0"/>
                <a:ea typeface="굴림" pitchFamily="50" charset="-127"/>
              </a:rPr>
              <a:t>Computer-Generated Models of Physical, Financial and Economic Systems for Educational Aids</a:t>
            </a:r>
          </a:p>
        </p:txBody>
      </p:sp>
      <p:pic>
        <p:nvPicPr>
          <p:cNvPr id="45060" name="Picture 4" descr="mons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00400"/>
            <a:ext cx="29718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114550" y="5791200"/>
            <a:ext cx="1689100" cy="366713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Flight Simulator</a:t>
            </a:r>
          </a:p>
        </p:txBody>
      </p:sp>
      <p:pic>
        <p:nvPicPr>
          <p:cNvPr id="45062" name="Picture 6" descr="mars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219450"/>
            <a:ext cx="26289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238750" y="5791200"/>
            <a:ext cx="2228850" cy="366713"/>
          </a:xfrm>
          <a:prstGeom prst="rect">
            <a:avLst/>
          </a:prstGeom>
          <a:solidFill>
            <a:srgbClr val="CCCCE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>
                <a:solidFill>
                  <a:schemeClr val="tx2"/>
                </a:solidFill>
                <a:ea typeface="굴림" pitchFamily="50" charset="-127"/>
              </a:rPr>
              <a:t>Mars Rover Simulator</a:t>
            </a:r>
          </a:p>
        </p:txBody>
      </p:sp>
      <p:pic>
        <p:nvPicPr>
          <p:cNvPr id="45064" name="Picture 8" descr="mars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981450"/>
            <a:ext cx="24384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>
            <a:normAutofit fontScale="90000"/>
          </a:bodyPr>
          <a:lstStyle/>
          <a:p>
            <a:r>
              <a:rPr lang="en-US" sz="3600" b="1" smtClean="0">
                <a:solidFill>
                  <a:srgbClr val="C00000"/>
                </a:solidFill>
                <a:latin typeface="Comic Sans MS" pitchFamily="66" charset="0"/>
              </a:rPr>
              <a:t>Virtual reality: Computer simulated environment</a:t>
            </a:r>
            <a:endParaRPr lang="en-US" sz="360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5162550" cy="35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971800"/>
            <a:ext cx="56292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/>
          <a:lstStyle/>
          <a:p>
            <a:r>
              <a:rPr lang="en-US" sz="3600" b="1" smtClean="0">
                <a:solidFill>
                  <a:srgbClr val="C00000"/>
                </a:solidFill>
                <a:latin typeface="Comic Sans MS" pitchFamily="66" charset="0"/>
              </a:rPr>
              <a:t>Process Monitoring</a:t>
            </a:r>
            <a:endParaRPr lang="en-US" sz="360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396875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Multimedia</a:t>
            </a:r>
          </a:p>
          <a:p>
            <a:pPr lvl="1"/>
            <a:r>
              <a:rPr lang="en-US" smtClean="0">
                <a:latin typeface="Comic Sans MS" pitchFamily="66" charset="0"/>
              </a:rPr>
              <a:t>Audio + video + text + images</a:t>
            </a:r>
          </a:p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Image Processing</a:t>
            </a:r>
          </a:p>
          <a:p>
            <a:pPr lvl="1"/>
            <a:r>
              <a:rPr lang="en-US" smtClean="0">
                <a:latin typeface="Comic Sans MS" pitchFamily="66" charset="0"/>
              </a:rPr>
              <a:t>Manipulation, Storage, Editing, Enhancing, Removing noise from the image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Graphical Software Packages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066800"/>
            <a:ext cx="7620000" cy="552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mtClean="0">
                <a:solidFill>
                  <a:srgbClr val="C00000"/>
                </a:solidFill>
                <a:latin typeface="Comic Sans MS" pitchFamily="66" charset="0"/>
              </a:rPr>
              <a:t>Standards available</a:t>
            </a:r>
            <a:endParaRPr lang="en-US" sz="400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Standards</a:t>
            </a:r>
          </a:p>
          <a:p>
            <a:r>
              <a:rPr lang="en-US" dirty="0" smtClean="0">
                <a:latin typeface="Comic Sans MS" pitchFamily="66" charset="0"/>
              </a:rPr>
              <a:t>Main motivation: device independent graphics packages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3D Core graphics:  produced by an ACM’s SIGGRAPH (Special Interest Group in Graphics) in 1977 and refined in 1979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GKS: First graphics to be officially standardized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Adopted by ISO and ANSI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Restricted to only 2D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GKS-3D in 1988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  <a:latin typeface="Comic Sans MS" pitchFamily="66" charset="0"/>
              </a:rPr>
              <a:t>Contd</a:t>
            </a:r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latin typeface="Comic Sans MS" pitchFamily="66" charset="0"/>
              </a:rPr>
              <a:t>PHIGS (Programmer’s Hierarchical Interactive Graphics System)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hierarchical object modeling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color specifications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surface rendering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picture manipulations</a:t>
            </a:r>
          </a:p>
          <a:p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886200"/>
            <a:ext cx="6493234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  <a:latin typeface="Comic Sans MS" pitchFamily="66" charset="0"/>
              </a:rPr>
              <a:t>Contd</a:t>
            </a:r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latin typeface="Comic Sans MS" pitchFamily="66" charset="0"/>
              </a:rPr>
              <a:t>SRGP ( Simple Raster Graphics Package):</a:t>
            </a:r>
          </a:p>
          <a:p>
            <a:pPr lvl="2"/>
            <a:r>
              <a:rPr lang="en-US" dirty="0" smtClean="0">
                <a:latin typeface="Comic Sans MS" pitchFamily="66" charset="0"/>
              </a:rPr>
              <a:t>Uses the features from</a:t>
            </a:r>
          </a:p>
          <a:p>
            <a:pPr lvl="3"/>
            <a:r>
              <a:rPr lang="en-US" dirty="0" smtClean="0">
                <a:latin typeface="Comic Sans MS" pitchFamily="66" charset="0"/>
              </a:rPr>
              <a:t>QuickDraw integer raster graphics package and MIT’s X window system for Output</a:t>
            </a:r>
          </a:p>
          <a:p>
            <a:pPr lvl="3"/>
            <a:r>
              <a:rPr lang="en-US" dirty="0" smtClean="0">
                <a:latin typeface="Comic Sans MS" pitchFamily="66" charset="0"/>
              </a:rPr>
              <a:t>GKS and PHIGS for Input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SPHIGS (Super Programmer’s Hierarchical Interactive Graphics System)</a:t>
            </a:r>
          </a:p>
          <a:p>
            <a:pPr lvl="1"/>
            <a:r>
              <a:rPr lang="en-US" dirty="0" smtClean="0">
                <a:latin typeface="Comic Sans MS" pitchFamily="66" charset="0"/>
              </a:rPr>
              <a:t>OpenGL (with ActiveX and Direct3D): device independent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Important Terms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Imaging</a:t>
            </a:r>
          </a:p>
          <a:p>
            <a:pPr lvl="1"/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Representing 2D images</a:t>
            </a:r>
          </a:p>
          <a:p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Modeling</a:t>
            </a:r>
          </a:p>
          <a:p>
            <a:pPr lvl="1"/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Representing 3D objects</a:t>
            </a:r>
          </a:p>
          <a:p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Rendering</a:t>
            </a:r>
          </a:p>
          <a:p>
            <a:pPr lvl="1"/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Constructing 2D images from 3D models</a:t>
            </a:r>
          </a:p>
          <a:p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Animation</a:t>
            </a:r>
          </a:p>
          <a:p>
            <a:pPr lvl="1"/>
            <a:r>
              <a:rPr lang="en-US" altLang="ko-KR" smtClean="0">
                <a:latin typeface="Comic Sans MS" pitchFamily="66" charset="0"/>
                <a:ea typeface="굴림" pitchFamily="50" charset="-127"/>
              </a:rPr>
              <a:t>Simulating changes over time</a:t>
            </a:r>
          </a:p>
          <a:p>
            <a:endParaRPr lang="en-US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On various platforms</a:t>
            </a:r>
            <a:endParaRPr lang="en-US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DOS, Windows,</a:t>
            </a:r>
          </a:p>
          <a:p>
            <a:r>
              <a:rPr lang="en-US" dirty="0" smtClean="0">
                <a:latin typeface="Comic Sans MS" pitchFamily="66" charset="0"/>
              </a:rPr>
              <a:t>Linux, OS/2,</a:t>
            </a:r>
          </a:p>
          <a:p>
            <a:r>
              <a:rPr lang="en-US" dirty="0" smtClean="0">
                <a:latin typeface="Comic Sans MS" pitchFamily="66" charset="0"/>
              </a:rPr>
              <a:t>SGI(</a:t>
            </a:r>
            <a:r>
              <a:rPr lang="en-US" dirty="0" smtClean="0">
                <a:latin typeface="Times New Roman" pitchFamily="18" charset="0"/>
                <a:sym typeface="Wingdings" pitchFamily="2" charset="2"/>
              </a:rPr>
              <a:t>Silicon graphics Inc)</a:t>
            </a:r>
            <a:r>
              <a:rPr lang="en-US" dirty="0" smtClean="0">
                <a:latin typeface="Comic Sans MS" pitchFamily="66" charset="0"/>
              </a:rPr>
              <a:t>, SunOS,</a:t>
            </a:r>
          </a:p>
          <a:p>
            <a:r>
              <a:rPr lang="en-US" dirty="0" smtClean="0">
                <a:latin typeface="Comic Sans MS" pitchFamily="66" charset="0"/>
              </a:rPr>
              <a:t>Solaris, HP-UX(</a:t>
            </a:r>
            <a:r>
              <a:rPr lang="en-US" dirty="0" smtClean="0">
                <a:latin typeface="Times New Roman" pitchFamily="18" charset="0"/>
                <a:sym typeface="Wingdings" pitchFamily="2" charset="2"/>
              </a:rPr>
              <a:t>HP </a:t>
            </a:r>
            <a:r>
              <a:rPr lang="en-US" dirty="0" err="1" smtClean="0">
                <a:latin typeface="Times New Roman" pitchFamily="18" charset="0"/>
                <a:sym typeface="Wingdings" pitchFamily="2" charset="2"/>
              </a:rPr>
              <a:t>unix</a:t>
            </a:r>
            <a:r>
              <a:rPr lang="en-US" dirty="0" smtClean="0">
                <a:latin typeface="Comic Sans MS" pitchFamily="66" charset="0"/>
              </a:rPr>
              <a:t>),</a:t>
            </a:r>
          </a:p>
          <a:p>
            <a:r>
              <a:rPr lang="en-US" dirty="0" smtClean="0">
                <a:latin typeface="Comic Sans MS" pitchFamily="66" charset="0"/>
              </a:rPr>
              <a:t>Mac, DEC-OSF(</a:t>
            </a:r>
            <a:r>
              <a:rPr lang="en-US" dirty="0" smtClean="0">
                <a:latin typeface="Times New Roman" pitchFamily="18" charset="0"/>
                <a:sym typeface="Wingdings" pitchFamily="2" charset="2"/>
              </a:rPr>
              <a:t>Digital equipment Corporation - Open S/W Foundation)</a:t>
            </a:r>
            <a:r>
              <a:rPr lang="en-US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  <a:latin typeface="Comic Sans MS" pitchFamily="66" charset="0"/>
              </a:rPr>
              <a:t>More on CG…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</a:rPr>
              <a:t>Basic output primitives (or elements) for drawing pictures:</a:t>
            </a:r>
          </a:p>
          <a:p>
            <a:pPr lvl="1"/>
            <a:r>
              <a:rPr lang="en-US" smtClean="0">
                <a:latin typeface="Comic Sans MS" pitchFamily="66" charset="0"/>
              </a:rPr>
              <a:t>POLYLINE</a:t>
            </a:r>
          </a:p>
          <a:p>
            <a:pPr lvl="1"/>
            <a:r>
              <a:rPr lang="en-US" smtClean="0">
                <a:latin typeface="Comic Sans MS" pitchFamily="66" charset="0"/>
              </a:rPr>
              <a:t>Filled POLYGONS (regions)</a:t>
            </a:r>
          </a:p>
          <a:p>
            <a:pPr lvl="1"/>
            <a:r>
              <a:rPr lang="en-US" smtClean="0">
                <a:latin typeface="Comic Sans MS" pitchFamily="66" charset="0"/>
              </a:rPr>
              <a:t>ELLIPSE (ARC)</a:t>
            </a:r>
          </a:p>
          <a:p>
            <a:pPr lvl="1"/>
            <a:r>
              <a:rPr lang="en-US" smtClean="0">
                <a:latin typeface="Comic Sans MS" pitchFamily="66" charset="0"/>
              </a:rPr>
              <a:t>TEXT</a:t>
            </a:r>
          </a:p>
          <a:p>
            <a:pPr lvl="1"/>
            <a:r>
              <a:rPr lang="en-US" smtClean="0">
                <a:latin typeface="Comic Sans MS" pitchFamily="66" charset="0"/>
              </a:rPr>
              <a:t>Raster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/>
          <a:lstStyle/>
          <a:p>
            <a:pPr marL="742950" indent="-742950"/>
            <a:r>
              <a:rPr lang="en-US" smtClean="0">
                <a:solidFill>
                  <a:srgbClr val="C00000"/>
                </a:solidFill>
              </a:rPr>
              <a:t>Important Terms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pPr marL="514350" indent="-514350">
              <a:buFont typeface="Comic Sans MS" pitchFamily="66" charset="0"/>
              <a:buAutoNum type="arabicPeriod"/>
            </a:pPr>
            <a:r>
              <a:rPr lang="en-US" sz="2800" b="1" dirty="0" smtClean="0">
                <a:solidFill>
                  <a:srgbClr val="000066"/>
                </a:solidFill>
              </a:rPr>
              <a:t>Image: </a:t>
            </a:r>
          </a:p>
          <a:p>
            <a:pPr marL="914400" lvl="1" indent="-514350"/>
            <a:r>
              <a:rPr lang="en-US" sz="2400" dirty="0" smtClean="0"/>
              <a:t>is an artifact usually two-dimensional has a similar appearance as that of an object</a:t>
            </a:r>
          </a:p>
          <a:p>
            <a:pPr marL="914400" lvl="1" indent="-514350"/>
            <a:r>
              <a:rPr lang="en-US" sz="2400" dirty="0" smtClean="0"/>
              <a:t>Image types</a:t>
            </a:r>
          </a:p>
          <a:p>
            <a:pPr marL="1314450" lvl="2" indent="-514350"/>
            <a:r>
              <a:rPr lang="en-US" sz="2000" dirty="0" smtClean="0"/>
              <a:t>Two dimensional – ex: photograph</a:t>
            </a:r>
          </a:p>
          <a:p>
            <a:pPr marL="1314450" lvl="2" indent="-514350"/>
            <a:r>
              <a:rPr lang="en-US" sz="2000" dirty="0" smtClean="0"/>
              <a:t>Three dimensional – ex: building</a:t>
            </a:r>
          </a:p>
          <a:p>
            <a:pPr marL="914400" lvl="1" indent="-514350"/>
            <a:r>
              <a:rPr lang="en-US" dirty="0" smtClean="0"/>
              <a:t>Images captured by optical devices – cameras</a:t>
            </a:r>
          </a:p>
          <a:p>
            <a:pPr marL="514350" indent="-514350">
              <a:buFont typeface="Comic Sans MS" pitchFamily="66" charset="0"/>
              <a:buAutoNum type="arabicPeriod"/>
            </a:pPr>
            <a:r>
              <a:rPr lang="en-US" sz="2800" b="1" dirty="0" smtClean="0">
                <a:solidFill>
                  <a:srgbClr val="000066"/>
                </a:solidFill>
              </a:rPr>
              <a:t>Digital image:</a:t>
            </a:r>
          </a:p>
          <a:p>
            <a:pPr marL="914400" lvl="1" indent="-514350"/>
            <a:r>
              <a:rPr lang="en-US" sz="2400" dirty="0" smtClean="0"/>
              <a:t>Is a representation of a two-dimensional image using ones and zeros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8013" cy="1143000"/>
          </a:xfrm>
        </p:spPr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Important Terms</a:t>
            </a:r>
            <a:endParaRPr lang="en-US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91200"/>
          </a:xfrm>
        </p:spPr>
        <p:txBody>
          <a:bodyPr/>
          <a:lstStyle/>
          <a:p>
            <a:pPr marL="514350" indent="-514350">
              <a:buFont typeface="Times New Roman" pitchFamily="18" charset="0"/>
              <a:buNone/>
            </a:pPr>
            <a:r>
              <a:rPr lang="en-US" sz="2800" b="1" dirty="0" smtClean="0">
                <a:solidFill>
                  <a:srgbClr val="000066"/>
                </a:solidFill>
              </a:rPr>
              <a:t>3. Pixel or </a:t>
            </a:r>
            <a:r>
              <a:rPr lang="en-US" sz="2800" b="1" dirty="0" err="1" smtClean="0">
                <a:solidFill>
                  <a:srgbClr val="000066"/>
                </a:solidFill>
              </a:rPr>
              <a:t>Pel</a:t>
            </a:r>
            <a:endParaRPr lang="en-US" sz="2800" b="1" dirty="0" smtClean="0">
              <a:solidFill>
                <a:srgbClr val="000066"/>
              </a:solidFill>
            </a:endParaRPr>
          </a:p>
          <a:p>
            <a:pPr marL="914400" lvl="1" indent="-514350"/>
            <a:r>
              <a:rPr lang="en-US" sz="2400" dirty="0" smtClean="0"/>
              <a:t>Picture element</a:t>
            </a:r>
          </a:p>
          <a:p>
            <a:pPr marL="914400" lvl="1" indent="-514350"/>
            <a:r>
              <a:rPr lang="en-US" sz="2400" dirty="0" smtClean="0"/>
              <a:t>Is the smallest piece of information in an image</a:t>
            </a:r>
          </a:p>
          <a:p>
            <a:pPr marL="914400" lvl="1" indent="-514350"/>
            <a:r>
              <a:rPr lang="en-US" sz="2400" dirty="0" smtClean="0"/>
              <a:t>Usually arranged in a two dimensional grid and are often represented using dots or squares</a:t>
            </a:r>
          </a:p>
          <a:p>
            <a:pPr marL="514350" indent="-514350">
              <a:buFont typeface="Times New Roman" pitchFamily="18" charset="0"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Active and Passive Computer Graphics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the type of o/p generated</a:t>
            </a:r>
          </a:p>
          <a:p>
            <a:r>
              <a:rPr lang="en-US" dirty="0" smtClean="0"/>
              <a:t>I/P to the system is the description of scene</a:t>
            </a:r>
          </a:p>
          <a:p>
            <a:r>
              <a:rPr lang="en-US" dirty="0" smtClean="0"/>
              <a:t>Passive computer graphics system </a:t>
            </a:r>
            <a:r>
              <a:rPr lang="en-US" dirty="0" smtClean="0">
                <a:sym typeface="Wingdings" pitchFamily="2" charset="2"/>
              </a:rPr>
              <a:t> output is static</a:t>
            </a:r>
          </a:p>
          <a:p>
            <a:r>
              <a:rPr lang="en-US" dirty="0" smtClean="0"/>
              <a:t>Active computer graphics system </a:t>
            </a:r>
            <a:r>
              <a:rPr lang="en-US" dirty="0" smtClean="0">
                <a:sym typeface="Wingdings" pitchFamily="2" charset="2"/>
              </a:rPr>
              <a:t> output is animated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User controls the display with the help of GUI, using an input device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Input devices:</a:t>
            </a:r>
          </a:p>
          <a:p>
            <a:pPr lvl="1"/>
            <a:r>
              <a:rPr lang="en-US" dirty="0" smtClean="0"/>
              <a:t>Keyboard</a:t>
            </a:r>
          </a:p>
          <a:p>
            <a:pPr lvl="1"/>
            <a:r>
              <a:rPr lang="en-US" dirty="0" smtClean="0"/>
              <a:t>Mouse</a:t>
            </a:r>
          </a:p>
          <a:p>
            <a:pPr lvl="1"/>
            <a:r>
              <a:rPr lang="en-US" dirty="0" smtClean="0"/>
              <a:t>Trackball and </a:t>
            </a:r>
            <a:r>
              <a:rPr lang="en-US" dirty="0" err="1" smtClean="0"/>
              <a:t>spaceball</a:t>
            </a:r>
            <a:endParaRPr lang="en-US" dirty="0" smtClean="0"/>
          </a:p>
          <a:p>
            <a:pPr lvl="1"/>
            <a:r>
              <a:rPr lang="en-US" dirty="0" smtClean="0"/>
              <a:t>Joysticks</a:t>
            </a:r>
          </a:p>
          <a:p>
            <a:pPr lvl="1"/>
            <a:r>
              <a:rPr lang="en-US" dirty="0" smtClean="0"/>
              <a:t>Data glove</a:t>
            </a:r>
          </a:p>
          <a:p>
            <a:pPr lvl="1"/>
            <a:r>
              <a:rPr lang="en-US" dirty="0" smtClean="0"/>
              <a:t>Graphical tablet or digitizer</a:t>
            </a:r>
          </a:p>
          <a:p>
            <a:pPr lvl="1"/>
            <a:r>
              <a:rPr lang="en-US" dirty="0" smtClean="0"/>
              <a:t>Image scanners</a:t>
            </a:r>
          </a:p>
          <a:p>
            <a:pPr lvl="1"/>
            <a:r>
              <a:rPr lang="en-US" dirty="0" smtClean="0"/>
              <a:t>Touch panels</a:t>
            </a:r>
          </a:p>
          <a:p>
            <a:pPr lvl="1"/>
            <a:r>
              <a:rPr lang="en-US" dirty="0" smtClean="0"/>
              <a:t>Voice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Output devices</a:t>
            </a:r>
          </a:p>
          <a:p>
            <a:pPr lvl="1"/>
            <a:r>
              <a:rPr lang="en-US" dirty="0" smtClean="0"/>
              <a:t>CRT EGA,CGA, VGA, SVGA monitors</a:t>
            </a:r>
          </a:p>
          <a:p>
            <a:pPr lvl="1"/>
            <a:r>
              <a:rPr lang="en-US" dirty="0" smtClean="0"/>
              <a:t>Printers and plotters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1775" y="5153025"/>
            <a:ext cx="25622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114800"/>
            <a:ext cx="1600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0825" y="3581400"/>
            <a:ext cx="2543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/>
          <a:lstStyle/>
          <a:p>
            <a:r>
              <a:rPr lang="en-US" dirty="0" smtClean="0"/>
              <a:t>Keyboard</a:t>
            </a:r>
          </a:p>
          <a:p>
            <a:pPr lvl="1"/>
            <a:r>
              <a:rPr lang="en-US" dirty="0" smtClean="0"/>
              <a:t>Scan Code</a:t>
            </a:r>
          </a:p>
          <a:p>
            <a:pPr lvl="1"/>
            <a:r>
              <a:rPr lang="en-US" dirty="0" smtClean="0"/>
              <a:t>Keyboard buffer and keyboard controller </a:t>
            </a:r>
            <a:endParaRPr lang="en-US" dirty="0"/>
          </a:p>
        </p:txBody>
      </p:sp>
      <p:pic>
        <p:nvPicPr>
          <p:cNvPr id="4" name="Picture 2" descr="fig0107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513" y="3581400"/>
            <a:ext cx="91525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457200" y="274638"/>
            <a:ext cx="8229600" cy="1430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IN" sz="4400" b="1">
                <a:solidFill>
                  <a:srgbClr val="C00000"/>
                </a:solidFill>
                <a:latin typeface="Comic Sans MS" pitchFamily="66" charset="0"/>
              </a:rPr>
              <a:t>Conceptual framework for interactive Graphics</a:t>
            </a: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2209800"/>
            <a:ext cx="7583488" cy="2998788"/>
            <a:chOff x="914400" y="2209800"/>
            <a:chExt cx="7583488" cy="2998788"/>
          </a:xfrm>
        </p:grpSpPr>
        <p:pic>
          <p:nvPicPr>
            <p:cNvPr id="2867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2209800"/>
              <a:ext cx="7583488" cy="29987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cxnSp>
          <p:nvCxnSpPr>
            <p:cNvPr id="28678" name="Straight Arrow Connector 5"/>
            <p:cNvCxnSpPr>
              <a:cxnSpLocks noChangeShapeType="1"/>
            </p:cNvCxnSpPr>
            <p:nvPr/>
          </p:nvCxnSpPr>
          <p:spPr bwMode="auto">
            <a:xfrm rot="10800000">
              <a:off x="2473035" y="3761510"/>
              <a:ext cx="457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/>
            <a:r>
              <a:rPr lang="en-IN" b="1" smtClean="0">
                <a:solidFill>
                  <a:srgbClr val="C00000"/>
                </a:solidFill>
                <a:latin typeface="Comic Sans MS" pitchFamily="66" charset="0"/>
              </a:rPr>
              <a:t>Conceptual framework for interactive Graphics</a:t>
            </a:r>
            <a:endParaRPr lang="en-US" b="1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8435" name="Content Placeholder 3"/>
          <p:cNvSpPr>
            <a:spLocks noGrp="1"/>
          </p:cNvSpPr>
          <p:nvPr>
            <p:ph sz="half" idx="2"/>
          </p:nvPr>
        </p:nvSpPr>
        <p:spPr>
          <a:xfrm>
            <a:off x="0" y="1604963"/>
            <a:ext cx="9144000" cy="4524375"/>
          </a:xfrm>
        </p:spPr>
        <p:txBody>
          <a:bodyPr/>
          <a:lstStyle/>
          <a:p>
            <a:pPr eaLnBrk="1">
              <a:buFont typeface="Wingdings" pitchFamily="2" charset="2"/>
              <a:buChar char="q"/>
            </a:pPr>
            <a:r>
              <a:rPr lang="en-US" smtClean="0"/>
              <a:t> </a:t>
            </a:r>
            <a:r>
              <a:rPr lang="en-US" smtClean="0">
                <a:solidFill>
                  <a:srgbClr val="C00000"/>
                </a:solidFill>
                <a:latin typeface="Comic Sans MS" pitchFamily="66" charset="0"/>
              </a:rPr>
              <a:t>3 software components</a:t>
            </a:r>
          </a:p>
          <a:p>
            <a:pPr lvl="1" eaLnBrk="1">
              <a:buFont typeface="Wingdings" pitchFamily="2" charset="2"/>
              <a:buChar char="q"/>
            </a:pPr>
            <a:r>
              <a:rPr lang="en-US" smtClean="0">
                <a:latin typeface="Comic Sans MS" pitchFamily="66" charset="0"/>
              </a:rPr>
              <a:t>Application model : modeling of data or objects to be displayed on the screen</a:t>
            </a:r>
          </a:p>
          <a:p>
            <a:pPr lvl="1" eaLnBrk="1">
              <a:buFont typeface="Wingdings" pitchFamily="2" charset="2"/>
              <a:buChar char="q"/>
            </a:pPr>
            <a:r>
              <a:rPr lang="en-US" smtClean="0">
                <a:latin typeface="Comic Sans MS" pitchFamily="66" charset="0"/>
              </a:rPr>
              <a:t>Application program: Application program maps application objects to views (images) of those objects by calling on graphics library.</a:t>
            </a:r>
          </a:p>
          <a:p>
            <a:pPr lvl="2" eaLnBrk="1">
              <a:buFont typeface="Wingdings" pitchFamily="2" charset="2"/>
              <a:buChar char="q"/>
            </a:pPr>
            <a:r>
              <a:rPr lang="en-US" smtClean="0">
                <a:latin typeface="Comic Sans MS" pitchFamily="66" charset="0"/>
              </a:rPr>
              <a:t>User interaction results in modification of model and/or image</a:t>
            </a:r>
          </a:p>
          <a:p>
            <a:pPr lvl="1" eaLnBrk="1">
              <a:buFont typeface="Wingdings" pitchFamily="2" charset="2"/>
              <a:buChar char="q"/>
            </a:pPr>
            <a:r>
              <a:rPr lang="en-US" smtClean="0">
                <a:latin typeface="Comic Sans MS" pitchFamily="66" charset="0"/>
              </a:rPr>
              <a:t>Graphics system : responsible for actually producing the picture</a:t>
            </a:r>
          </a:p>
        </p:txBody>
      </p:sp>
      <p:grpSp>
        <p:nvGrpSpPr>
          <p:cNvPr id="2" name="Content Placeholder 9"/>
          <p:cNvGrpSpPr>
            <a:grpSpLocks noGrp="1"/>
          </p:cNvGrpSpPr>
          <p:nvPr/>
        </p:nvGrpSpPr>
        <p:grpSpPr bwMode="auto">
          <a:xfrm>
            <a:off x="762000" y="5414963"/>
            <a:ext cx="4037013" cy="1443037"/>
            <a:chOff x="914400" y="2209800"/>
            <a:chExt cx="7583488" cy="2998788"/>
          </a:xfrm>
        </p:grpSpPr>
        <p:pic>
          <p:nvPicPr>
            <p:cNvPr id="2970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2209800"/>
              <a:ext cx="7583488" cy="29987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cxnSp>
          <p:nvCxnSpPr>
            <p:cNvPr id="29702" name="Straight Arrow Connector 11"/>
            <p:cNvCxnSpPr>
              <a:cxnSpLocks noChangeShapeType="1"/>
            </p:cNvCxnSpPr>
            <p:nvPr/>
          </p:nvCxnSpPr>
          <p:spPr bwMode="auto">
            <a:xfrm rot="10800000">
              <a:off x="2473035" y="3761510"/>
              <a:ext cx="4572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>
                <a:solidFill>
                  <a:srgbClr val="C00000"/>
                </a:solidFill>
                <a:latin typeface="Comic Sans MS" pitchFamily="66" charset="0"/>
              </a:rPr>
              <a:t>Contd..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1219200"/>
            <a:ext cx="2133600" cy="11430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b="1">
                <a:solidFill>
                  <a:srgbClr val="C00000"/>
                </a:solidFill>
              </a:rPr>
              <a:t>Data Model </a:t>
            </a:r>
          </a:p>
          <a:p>
            <a:pPr algn="ctr">
              <a:spcBef>
                <a:spcPts val="600"/>
              </a:spcBef>
            </a:pPr>
            <a:r>
              <a:rPr lang="en-US" b="1"/>
              <a:t>of what you want to draw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667000" y="1219200"/>
            <a:ext cx="2133600" cy="11430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Application Software </a:t>
            </a:r>
          </a:p>
          <a:p>
            <a:pPr algn="ctr"/>
            <a:r>
              <a:rPr lang="en-US" b="1"/>
              <a:t>to interact with the model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334000" y="1447800"/>
            <a:ext cx="2133600" cy="11430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Graphics Library software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705600" y="2819400"/>
            <a:ext cx="2133600" cy="11430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b="1">
              <a:solidFill>
                <a:srgbClr val="C00000"/>
              </a:solidFill>
            </a:endParaRPr>
          </a:p>
          <a:p>
            <a:pPr algn="ctr"/>
            <a:r>
              <a:rPr lang="en-US" b="1">
                <a:solidFill>
                  <a:srgbClr val="C00000"/>
                </a:solidFill>
              </a:rPr>
              <a:t>The graphics hardware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752600" y="4800600"/>
            <a:ext cx="2209800" cy="11430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Input device </a:t>
            </a:r>
            <a:r>
              <a:rPr lang="en-US" b="1"/>
              <a:t>which signals the software to change something</a:t>
            </a:r>
          </a:p>
        </p:txBody>
      </p:sp>
      <p:pic>
        <p:nvPicPr>
          <p:cNvPr id="3072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4191000"/>
            <a:ext cx="12573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2038" y="5029200"/>
            <a:ext cx="857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730" name="Straight Arrow Connector 12"/>
          <p:cNvCxnSpPr>
            <a:cxnSpLocks noChangeShapeType="1"/>
          </p:cNvCxnSpPr>
          <p:nvPr/>
        </p:nvCxnSpPr>
        <p:spPr bwMode="auto">
          <a:xfrm>
            <a:off x="2133600" y="1600200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731" name="Straight Arrow Connector 16"/>
          <p:cNvCxnSpPr>
            <a:cxnSpLocks noChangeShapeType="1"/>
            <a:stCxn id="30724" idx="3"/>
          </p:cNvCxnSpPr>
          <p:nvPr/>
        </p:nvCxnSpPr>
        <p:spPr bwMode="auto">
          <a:xfrm>
            <a:off x="4800600" y="1790700"/>
            <a:ext cx="533400" cy="419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732" name="TextBox 17"/>
          <p:cNvSpPr txBox="1">
            <a:spLocks noChangeArrowheads="1"/>
          </p:cNvSpPr>
          <p:nvPr/>
        </p:nvSpPr>
        <p:spPr bwMode="auto">
          <a:xfrm>
            <a:off x="4648200" y="2438400"/>
            <a:ext cx="9144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Calls</a:t>
            </a:r>
          </a:p>
        </p:txBody>
      </p:sp>
      <p:cxnSp>
        <p:nvCxnSpPr>
          <p:cNvPr id="30733" name="Straight Arrow Connector 19"/>
          <p:cNvCxnSpPr>
            <a:cxnSpLocks noChangeShapeType="1"/>
          </p:cNvCxnSpPr>
          <p:nvPr/>
        </p:nvCxnSpPr>
        <p:spPr bwMode="auto">
          <a:xfrm rot="16200000" flipH="1">
            <a:off x="7200900" y="2095500"/>
            <a:ext cx="9906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734" name="TextBox 20"/>
          <p:cNvSpPr txBox="1">
            <a:spLocks noChangeArrowheads="1"/>
          </p:cNvSpPr>
          <p:nvPr/>
        </p:nvSpPr>
        <p:spPr bwMode="auto">
          <a:xfrm>
            <a:off x="7696200" y="1905000"/>
            <a:ext cx="1219200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Which</a:t>
            </a:r>
            <a:r>
              <a:rPr lang="en-US"/>
              <a:t> </a:t>
            </a:r>
            <a:r>
              <a:rPr lang="en-US" b="1"/>
              <a:t>drives</a:t>
            </a:r>
          </a:p>
        </p:txBody>
      </p:sp>
      <p:cxnSp>
        <p:nvCxnSpPr>
          <p:cNvPr id="30735" name="Straight Arrow Connector 22"/>
          <p:cNvCxnSpPr>
            <a:cxnSpLocks noChangeShapeType="1"/>
          </p:cNvCxnSpPr>
          <p:nvPr/>
        </p:nvCxnSpPr>
        <p:spPr bwMode="auto">
          <a:xfrm rot="5400000">
            <a:off x="7048500" y="4000500"/>
            <a:ext cx="609600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736" name="TextBox 23"/>
          <p:cNvSpPr txBox="1">
            <a:spLocks noChangeArrowheads="1"/>
          </p:cNvSpPr>
          <p:nvPr/>
        </p:nvSpPr>
        <p:spPr bwMode="auto">
          <a:xfrm>
            <a:off x="7543800" y="4038600"/>
            <a:ext cx="16002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Sending image to the display unit</a:t>
            </a:r>
          </a:p>
        </p:txBody>
      </p:sp>
      <p:cxnSp>
        <p:nvCxnSpPr>
          <p:cNvPr id="30737" name="Straight Connector 25"/>
          <p:cNvCxnSpPr>
            <a:cxnSpLocks noChangeShapeType="1"/>
          </p:cNvCxnSpPr>
          <p:nvPr/>
        </p:nvCxnSpPr>
        <p:spPr bwMode="auto">
          <a:xfrm>
            <a:off x="6858000" y="4876800"/>
            <a:ext cx="838200" cy="3810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0738" name="Straight Connector 31"/>
          <p:cNvCxnSpPr>
            <a:cxnSpLocks noChangeShapeType="1"/>
          </p:cNvCxnSpPr>
          <p:nvPr/>
        </p:nvCxnSpPr>
        <p:spPr bwMode="auto">
          <a:xfrm rot="5400000">
            <a:off x="7090569" y="5947569"/>
            <a:ext cx="609600" cy="906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9" name="Straight Arrow Connector 33"/>
          <p:cNvCxnSpPr>
            <a:cxnSpLocks noChangeShapeType="1"/>
          </p:cNvCxnSpPr>
          <p:nvPr/>
        </p:nvCxnSpPr>
        <p:spPr bwMode="auto">
          <a:xfrm rot="10800000">
            <a:off x="3962400" y="5791200"/>
            <a:ext cx="2971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740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981201" y="3581400"/>
            <a:ext cx="24384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741" name="Straight Arrow Connector 37"/>
          <p:cNvCxnSpPr>
            <a:cxnSpLocks noChangeShapeType="1"/>
          </p:cNvCxnSpPr>
          <p:nvPr/>
        </p:nvCxnSpPr>
        <p:spPr bwMode="auto">
          <a:xfrm rot="10800000">
            <a:off x="2133600" y="1981200"/>
            <a:ext cx="533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742" name="TextBox 38"/>
          <p:cNvSpPr txBox="1">
            <a:spLocks noChangeArrowheads="1"/>
          </p:cNvSpPr>
          <p:nvPr/>
        </p:nvSpPr>
        <p:spPr bwMode="auto">
          <a:xfrm>
            <a:off x="4648200" y="5562600"/>
            <a:ext cx="2209800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/>
              <a:t>Which the user sees and produces actions that 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8013" cy="1143000"/>
          </a:xfrm>
        </p:spPr>
        <p:txBody>
          <a:bodyPr/>
          <a:lstStyle/>
          <a:p>
            <a:r>
              <a:rPr lang="en-US" b="1" smtClean="0">
                <a:solidFill>
                  <a:srgbClr val="C00000"/>
                </a:solidFill>
                <a:latin typeface="Comic Sans MS" pitchFamily="66" charset="0"/>
              </a:rPr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Entertainment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11763"/>
          </a:xfrm>
        </p:spPr>
        <p:txBody>
          <a:bodyPr/>
          <a:lstStyle/>
          <a:p>
            <a:r>
              <a:rPr lang="en-US" dirty="0" smtClean="0"/>
              <a:t>1992 : Michel Jackson’s music album “Black and White” used Morphing technique</a:t>
            </a:r>
          </a:p>
          <a:p>
            <a:r>
              <a:rPr lang="en-US" dirty="0" smtClean="0"/>
              <a:t>Special effects using computer graphics</a:t>
            </a:r>
          </a:p>
          <a:p>
            <a:r>
              <a:rPr lang="en-US" dirty="0" smtClean="0"/>
              <a:t>Little Stuart in late 1990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0"/>
            <a:ext cx="26384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3733800"/>
            <a:ext cx="20764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3886200"/>
            <a:ext cx="229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4419600"/>
            <a:ext cx="12096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800" y="5105400"/>
            <a:ext cx="27527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66800" y="4572000"/>
            <a:ext cx="25431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5"/>
          <p:cNvSpPr>
            <a:spLocks noGrp="1"/>
          </p:cNvSpPr>
          <p:nvPr>
            <p:ph idx="1"/>
          </p:nvPr>
        </p:nvSpPr>
        <p:spPr>
          <a:xfrm>
            <a:off x="0" y="838200"/>
            <a:ext cx="4191000" cy="60198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Times New Roman" pitchFamily="18" charset="0"/>
              <a:buNone/>
            </a:pPr>
            <a:r>
              <a:rPr lang="en-US" b="1" dirty="0" smtClean="0">
                <a:solidFill>
                  <a:srgbClr val="C00000"/>
                </a:solidFill>
                <a:latin typeface="Comic Sans MS" pitchFamily="66" charset="0"/>
              </a:rPr>
              <a:t>User interfaces - GUI</a:t>
            </a:r>
          </a:p>
          <a:p>
            <a:pPr marL="914400" lvl="1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Allow user </a:t>
            </a:r>
          </a:p>
          <a:p>
            <a:pPr marL="1314450" lvl="2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To manage multiple simultaneous activities</a:t>
            </a:r>
          </a:p>
          <a:p>
            <a:pPr marL="1314450" lvl="2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To select menu items, icons and objects</a:t>
            </a:r>
          </a:p>
          <a:p>
            <a:pPr marL="1314450" lvl="2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Typical components</a:t>
            </a:r>
          </a:p>
          <a:p>
            <a:pPr marL="1771650" lvl="3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Menus</a:t>
            </a:r>
          </a:p>
          <a:p>
            <a:pPr marL="1771650" lvl="3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Icons</a:t>
            </a:r>
          </a:p>
          <a:p>
            <a:pPr marL="1771650" lvl="3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Cursors</a:t>
            </a:r>
          </a:p>
          <a:p>
            <a:pPr marL="1771650" lvl="3" indent="-514350"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Dialog boxes</a:t>
            </a:r>
          </a:p>
          <a:p>
            <a:pPr marL="1771650" lvl="3" indent="-514350">
              <a:buFont typeface="Wingdings" pitchFamily="2" charset="2"/>
              <a:buChar char="Ø"/>
            </a:pPr>
            <a:endParaRPr lang="en-US" dirty="0" smtClean="0">
              <a:latin typeface="Comic Sans MS" pitchFamily="66" charset="0"/>
            </a:endParaRPr>
          </a:p>
          <a:p>
            <a:pPr marL="514350" indent="-514350">
              <a:buFont typeface="Times New Roman" pitchFamily="18" charset="0"/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9563" y="0"/>
            <a:ext cx="5024437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4572000" y="4911725"/>
            <a:ext cx="2133600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 Scroll Bars</a:t>
            </a: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Buttons</a:t>
            </a: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Grids</a:t>
            </a: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Sketching</a:t>
            </a:r>
          </a:p>
          <a:p>
            <a:pPr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3D interface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800000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Custom 1">
      <a:majorFont>
        <a:latin typeface="Comic Sans MS"/>
        <a:ea typeface="DejaVu Sans"/>
        <a:cs typeface="DejaVu Sans"/>
      </a:majorFont>
      <a:minorFont>
        <a:latin typeface="Comic Sans MS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1832</TotalTime>
  <Words>1416</Words>
  <Application>Microsoft Office PowerPoint</Application>
  <PresentationFormat>On-screen Show (4:3)</PresentationFormat>
  <Paragraphs>245</Paragraphs>
  <Slides>36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Image</vt:lpstr>
      <vt:lpstr>PowerPoint Presentation</vt:lpstr>
      <vt:lpstr>Types of computer graphics</vt:lpstr>
      <vt:lpstr>Important Terms</vt:lpstr>
      <vt:lpstr>PowerPoint Presentation</vt:lpstr>
      <vt:lpstr>Conceptual framework for interactive Graphics</vt:lpstr>
      <vt:lpstr>Contd..</vt:lpstr>
      <vt:lpstr>Applications</vt:lpstr>
      <vt:lpstr>Entertainment</vt:lpstr>
      <vt:lpstr>PowerPoint Presentation</vt:lpstr>
      <vt:lpstr>Contd…</vt:lpstr>
      <vt:lpstr>Contd…</vt:lpstr>
      <vt:lpstr>Contd…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Scientific Visualization</vt:lpstr>
      <vt:lpstr>Cartography: Map making</vt:lpstr>
      <vt:lpstr>Simulation studies</vt:lpstr>
      <vt:lpstr>Virtual reality: Computer simulated environment</vt:lpstr>
      <vt:lpstr>Process Monitoring</vt:lpstr>
      <vt:lpstr>PowerPoint Presentation</vt:lpstr>
      <vt:lpstr>Graphical Software Packages </vt:lpstr>
      <vt:lpstr>Standards available</vt:lpstr>
      <vt:lpstr>Contd…</vt:lpstr>
      <vt:lpstr>Contd…</vt:lpstr>
      <vt:lpstr>On various platforms</vt:lpstr>
      <vt:lpstr>More on CG…</vt:lpstr>
      <vt:lpstr>Important Terms</vt:lpstr>
      <vt:lpstr>Important Terms</vt:lpstr>
      <vt:lpstr>Active and Passive Computer Graphics system</vt:lpstr>
      <vt:lpstr>I/O devices</vt:lpstr>
      <vt:lpstr>Input Devices</vt:lpstr>
    </vt:vector>
  </TitlesOfParts>
  <Company>bits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lucy</dc:creator>
  <cp:lastModifiedBy>Sahil</cp:lastModifiedBy>
  <cp:revision>62</cp:revision>
  <dcterms:created xsi:type="dcterms:W3CDTF">2011-08-03T23:57:23Z</dcterms:created>
  <dcterms:modified xsi:type="dcterms:W3CDTF">2013-12-11T09:22:56Z</dcterms:modified>
</cp:coreProperties>
</file>